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notesSlides/notesSlide11.xml" ContentType="application/vnd.openxmlformats-officedocument.presentationml.notesSlide+xml"/>
  <Override PartName="/ppt/embeddings/oleObject2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embeddings/oleObject3.bin" ContentType="application/vnd.openxmlformats-officedocument.oleObject"/>
  <Override PartName="/ppt/notesSlides/notesSlide48.xml" ContentType="application/vnd.openxmlformats-officedocument.presentationml.notesSlide+xml"/>
  <Override PartName="/ppt/embeddings/oleObject4.bin" ContentType="application/vnd.openxmlformats-officedocument.oleObject"/>
  <Override PartName="/ppt/notesSlides/notesSlide49.xml" ContentType="application/vnd.openxmlformats-officedocument.presentationml.notesSlide+xml"/>
  <Override PartName="/ppt/embeddings/oleObject5.bin" ContentType="application/vnd.openxmlformats-officedocument.oleObject"/>
  <Override PartName="/ppt/notesSlides/notesSlide50.xml" ContentType="application/vnd.openxmlformats-officedocument.presentationml.notesSlide+xml"/>
  <Override PartName="/ppt/embeddings/oleObject6.bin" ContentType="application/vnd.openxmlformats-officedocument.oleObject"/>
  <Override PartName="/ppt/notesSlides/notesSlide51.xml" ContentType="application/vnd.openxmlformats-officedocument.presentationml.notesSlide+xml"/>
  <Override PartName="/ppt/embeddings/oleObject7.bin" ContentType="application/vnd.openxmlformats-officedocument.oleObject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embeddings/oleObject8.bin" ContentType="application/vnd.openxmlformats-officedocument.oleObject"/>
  <Override PartName="/ppt/notesSlides/notesSlide54.xml" ContentType="application/vnd.openxmlformats-officedocument.presentationml.notesSlide+xml"/>
  <Override PartName="/ppt/embeddings/oleObject9.bin" ContentType="application/vnd.openxmlformats-officedocument.oleObject"/>
  <Override PartName="/ppt/notesSlides/notesSlide55.xml" ContentType="application/vnd.openxmlformats-officedocument.presentationml.notesSlide+xml"/>
  <Override PartName="/ppt/embeddings/oleObject10.bin" ContentType="application/vnd.openxmlformats-officedocument.oleObject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embeddings/oleObject11.bin" ContentType="application/vnd.openxmlformats-officedocument.oleObject"/>
  <Override PartName="/ppt/notesSlides/notesSlide58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433" r:id="rId2"/>
    <p:sldId id="501" r:id="rId3"/>
    <p:sldId id="502" r:id="rId4"/>
    <p:sldId id="434" r:id="rId5"/>
    <p:sldId id="494" r:id="rId6"/>
    <p:sldId id="496" r:id="rId7"/>
    <p:sldId id="497" r:id="rId8"/>
    <p:sldId id="503" r:id="rId9"/>
    <p:sldId id="450" r:id="rId10"/>
    <p:sldId id="484" r:id="rId11"/>
    <p:sldId id="486" r:id="rId12"/>
    <p:sldId id="491" r:id="rId13"/>
    <p:sldId id="487" r:id="rId14"/>
    <p:sldId id="488" r:id="rId15"/>
    <p:sldId id="489" r:id="rId16"/>
    <p:sldId id="490" r:id="rId17"/>
    <p:sldId id="460" r:id="rId18"/>
    <p:sldId id="451" r:id="rId19"/>
    <p:sldId id="462" r:id="rId20"/>
    <p:sldId id="452" r:id="rId21"/>
    <p:sldId id="453" r:id="rId22"/>
    <p:sldId id="454" r:id="rId23"/>
    <p:sldId id="455" r:id="rId24"/>
    <p:sldId id="456" r:id="rId25"/>
    <p:sldId id="461" r:id="rId26"/>
    <p:sldId id="457" r:id="rId27"/>
    <p:sldId id="459" r:id="rId28"/>
    <p:sldId id="492" r:id="rId29"/>
    <p:sldId id="505" r:id="rId30"/>
    <p:sldId id="458" r:id="rId31"/>
    <p:sldId id="495" r:id="rId32"/>
    <p:sldId id="499" r:id="rId33"/>
    <p:sldId id="463" r:id="rId34"/>
    <p:sldId id="504" r:id="rId35"/>
    <p:sldId id="435" r:id="rId36"/>
    <p:sldId id="446" r:id="rId37"/>
    <p:sldId id="500" r:id="rId38"/>
    <p:sldId id="437" r:id="rId39"/>
    <p:sldId id="438" r:id="rId40"/>
    <p:sldId id="448" r:id="rId41"/>
    <p:sldId id="449" r:id="rId42"/>
    <p:sldId id="464" r:id="rId43"/>
    <p:sldId id="465" r:id="rId44"/>
    <p:sldId id="467" r:id="rId45"/>
    <p:sldId id="508" r:id="rId46"/>
    <p:sldId id="468" r:id="rId47"/>
    <p:sldId id="469" r:id="rId48"/>
    <p:sldId id="466" r:id="rId49"/>
    <p:sldId id="470" r:id="rId50"/>
    <p:sldId id="471" r:id="rId51"/>
    <p:sldId id="472" r:id="rId52"/>
    <p:sldId id="473" r:id="rId53"/>
    <p:sldId id="480" r:id="rId54"/>
    <p:sldId id="478" r:id="rId55"/>
    <p:sldId id="474" r:id="rId56"/>
    <p:sldId id="475" r:id="rId57"/>
    <p:sldId id="476" r:id="rId58"/>
    <p:sldId id="479" r:id="rId59"/>
    <p:sldId id="481" r:id="rId60"/>
    <p:sldId id="482" r:id="rId61"/>
    <p:sldId id="498" r:id="rId62"/>
    <p:sldId id="483" r:id="rId63"/>
    <p:sldId id="506" r:id="rId64"/>
    <p:sldId id="5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13477D"/>
    <a:srgbClr val="FFC425"/>
    <a:srgbClr val="1A3EF2"/>
    <a:srgbClr val="E79F0F"/>
    <a:srgbClr val="56A0D3"/>
    <a:srgbClr val="F8E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9" autoAdjust="0"/>
    <p:restoredTop sz="81439" autoAdjust="0"/>
  </p:normalViewPr>
  <p:slideViewPr>
    <p:cSldViewPr>
      <p:cViewPr varScale="1">
        <p:scale>
          <a:sx n="84" d="100"/>
          <a:sy n="84" d="100"/>
        </p:scale>
        <p:origin x="-1208" y="-9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-32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Relationship Id="rId2" Type="http://schemas.openxmlformats.org/officeDocument/2006/relationships/image" Target="../media/image73.emf"/><Relationship Id="rId3" Type="http://schemas.openxmlformats.org/officeDocument/2006/relationships/image" Target="../media/image7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C4FEB-B654-4440-941D-BE320CACE1F1}" type="datetimeFigureOut">
              <a:rPr lang="en-US" smtClean="0"/>
              <a:pPr/>
              <a:t>27/7/17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9EA9C-45DF-4CCD-BFAC-AFED5E7D81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93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9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Add topography, run the marble thought experiment</a:t>
            </a:r>
            <a:r>
              <a:rPr lang="en-US" baseline="0" dirty="0" smtClean="0"/>
              <a:t> (blackboard)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 dynamic topography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Global coverage: polar orbits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Explain how</a:t>
            </a:r>
            <a:r>
              <a:rPr lang="en-US" baseline="0" dirty="0" smtClean="0"/>
              <a:t> these time series are produced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Reinforce the idea that these are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my moral high horse: connect with reservoir scientists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9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5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644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00" y="9525"/>
            <a:ext cx="1214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295400"/>
            <a:ext cx="12192000" cy="2971800"/>
          </a:xfrm>
          <a:prstGeom prst="rect">
            <a:avLst/>
          </a:prstGeom>
          <a:pattFill prst="narHorz">
            <a:fgClr>
              <a:srgbClr val="BF57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696713"/>
            <a:ext cx="12192001" cy="2095526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838200"/>
            <a:ext cx="12192000" cy="0"/>
          </a:xfrm>
          <a:prstGeom prst="line">
            <a:avLst/>
          </a:prstGeom>
          <a:ln w="2540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7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28577"/>
            <a:ext cx="11582400" cy="4897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5600" y="6483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0EE9360-CC13-44D2-BC79-EF92F1901E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88899" y="6426201"/>
            <a:ext cx="560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029200" y="6483350"/>
            <a:ext cx="23495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file://localhost/Users/teixeira/cloud/Work/contributions/2017-06.data-assimilation/1507_019_AR_EN.mp4" TargetMode="External"/><Relationship Id="rId2" Type="http://schemas.openxmlformats.org/officeDocument/2006/relationships/video" Target="file://localhost/Users/teixeira/cloud/Work/contributions/2017-06.data-assimilation/1507_019_AR_EN.mp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gif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6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6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6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67.emf"/><Relationship Id="rId6" Type="http://schemas.openxmlformats.org/officeDocument/2006/relationships/image" Target="../media/image68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69.emf"/><Relationship Id="rId6" Type="http://schemas.openxmlformats.org/officeDocument/2006/relationships/image" Target="../media/image70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7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72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73.e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7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2425" y="2057400"/>
            <a:ext cx="11487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Satellite </a:t>
            </a: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Gravimetry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4340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João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Encarnação</a:t>
            </a:r>
          </a:p>
          <a:p>
            <a:pPr algn="ctr"/>
            <a:endParaRPr lang="en-US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Center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Space Research, UT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Austin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Image result for ut austin aerosp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041" y="5521077"/>
            <a:ext cx="2918534" cy="75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sr.utexas.edu/graphics/cs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521077"/>
            <a:ext cx="2105025" cy="7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1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636578"/>
              </p:ext>
            </p:extLst>
          </p:nvPr>
        </p:nvGraphicFramePr>
        <p:xfrm>
          <a:off x="3124200" y="1893570"/>
          <a:ext cx="5943600" cy="307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0" name="Equation" r:id="rId4" imgW="762000" imgH="393700" progId="Equation.3">
                  <p:embed/>
                </p:oleObj>
              </mc:Choice>
              <mc:Fallback>
                <p:oleObj name="Equation" r:id="rId4" imgW="762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4200" y="1893570"/>
                        <a:ext cx="5943600" cy="3070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38425" y="5486400"/>
            <a:ext cx="5715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Thank you Sir Isaac Newton (or Prof. Hooke) ca. 1687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394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planetary case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162486"/>
              </p:ext>
            </p:extLst>
          </p:nvPr>
        </p:nvGraphicFramePr>
        <p:xfrm>
          <a:off x="1787525" y="1893888"/>
          <a:ext cx="8620125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7" name="Equation" r:id="rId4" imgW="1104900" imgH="393700" progId="Equation.3">
                  <p:embed/>
                </p:oleObj>
              </mc:Choice>
              <mc:Fallback>
                <p:oleObj name="Equation" r:id="rId4" imgW="1104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7525" y="1893888"/>
                        <a:ext cx="8620125" cy="307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0" y="561969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weight (N</a:t>
            </a:r>
            <a:r>
              <a:rPr lang="en-US" sz="2000" dirty="0" smtClean="0"/>
              <a:t>) ≠ mass (kg)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05400" y="4267200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4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Universal </a:t>
            </a:r>
            <a:r>
              <a:rPr lang="en-US" sz="3600" b="1" dirty="0"/>
              <a:t>Gravitational Constant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6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Cavendish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 (1798)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6019800" cy="4512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945198"/>
            <a:ext cx="2794000" cy="3060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17289" y="5943600"/>
            <a:ext cx="2957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Cavendish_experiment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538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G: on-going efforts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879435"/>
            <a:ext cx="7848600" cy="54940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6019800"/>
            <a:ext cx="33615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www.nist.gov</a:t>
            </a:r>
            <a:r>
              <a:rPr lang="en-US" sz="1000" dirty="0"/>
              <a:t>/image/glabel2016plotfromstephanpng</a:t>
            </a:r>
          </a:p>
        </p:txBody>
      </p:sp>
    </p:spTree>
    <p:extLst>
      <p:ext uri="{BB962C8B-B14F-4D97-AF65-F5344CB8AC3E}">
        <p14:creationId xmlns:p14="http://schemas.microsoft.com/office/powerpoint/2010/main" val="1234828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7-14 at 12.4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16" y="914400"/>
            <a:ext cx="8641169" cy="54102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recent developments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5400" y="6019800"/>
            <a:ext cx="4705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Anderson et al. </a:t>
            </a:r>
            <a:r>
              <a:rPr lang="en-US" sz="1000" dirty="0"/>
              <a:t>2015 (http://</a:t>
            </a:r>
            <a:r>
              <a:rPr lang="en-US" sz="1000" dirty="0" err="1"/>
              <a:t>iopscience.iop.org</a:t>
            </a:r>
            <a:r>
              <a:rPr lang="en-US" sz="1000" dirty="0"/>
              <a:t>/article/10.1209/0295-5075/110/</a:t>
            </a:r>
            <a:r>
              <a:rPr lang="en-US" sz="1000" dirty="0" smtClean="0"/>
              <a:t>10002)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138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Anyway, 9.8 m/s</a:t>
            </a:r>
            <a:r>
              <a:rPr lang="en-US" sz="3600" b="1" baseline="30000" dirty="0" smtClean="0"/>
              <a:t>2</a:t>
            </a:r>
            <a:r>
              <a:rPr lang="en-US" sz="3600" b="1" dirty="0" smtClean="0"/>
              <a:t> right?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1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b="1" dirty="0" smtClean="0"/>
              <a:t>gravitational </a:t>
            </a:r>
            <a:r>
              <a:rPr lang="en-US" dirty="0" smtClean="0"/>
              <a:t>field/force: as a result of mass </a:t>
            </a:r>
            <a:r>
              <a:rPr lang="en-US" sz="2000" dirty="0" smtClean="0"/>
              <a:t>(a phenomenon)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gravity </a:t>
            </a:r>
            <a:r>
              <a:rPr lang="en-US" dirty="0" smtClean="0"/>
              <a:t>field/force: caused by a planet’s mass</a:t>
            </a:r>
            <a:r>
              <a:rPr lang="en-US" dirty="0"/>
              <a:t> </a:t>
            </a:r>
            <a:r>
              <a:rPr lang="en-US" dirty="0" smtClean="0"/>
              <a:t>(e.g. Earth) which, at its surface, includes the centrifugal acceleration resulting from planetary rotation </a:t>
            </a:r>
            <a:r>
              <a:rPr lang="en-US" sz="2000" dirty="0" smtClean="0"/>
              <a:t>(a realization of a phenomenon)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terminology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100"/>
            <a:ext cx="12192000" cy="27120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4800600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www.esa.int</a:t>
            </a:r>
            <a:r>
              <a:rPr lang="en-US" sz="1000" dirty="0"/>
              <a:t>/</a:t>
            </a:r>
            <a:r>
              <a:rPr lang="en-US" sz="1000" dirty="0" err="1"/>
              <a:t>var</a:t>
            </a:r>
            <a:r>
              <a:rPr lang="en-US" sz="1000" dirty="0"/>
              <a:t>/</a:t>
            </a:r>
            <a:r>
              <a:rPr lang="en-US" sz="1000" dirty="0" err="1"/>
              <a:t>esa</a:t>
            </a:r>
            <a:r>
              <a:rPr lang="en-US" sz="1000" dirty="0"/>
              <a:t>/storage/images/</a:t>
            </a:r>
            <a:r>
              <a:rPr lang="en-US" sz="1000" dirty="0" err="1"/>
              <a:t>esa_multimedia</a:t>
            </a:r>
            <a:r>
              <a:rPr lang="en-US" sz="1000" dirty="0"/>
              <a:t>/images/2008/04/</a:t>
            </a:r>
            <a:r>
              <a:rPr lang="en-US" sz="1000" dirty="0" err="1"/>
              <a:t>constituents_of_g</a:t>
            </a:r>
            <a:r>
              <a:rPr lang="en-US" sz="1000" dirty="0"/>
              <a:t>/9562179-4-eng-GB/</a:t>
            </a:r>
            <a:r>
              <a:rPr lang="en-US" sz="1000" dirty="0" err="1"/>
              <a:t>Constituents_of_g.jpg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9590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to represent these spatial changes?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3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Typical Gravimetric satellite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Screen Shot 2017-07-25 at 15.5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7569078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5105400"/>
            <a:ext cx="3515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/>
              <a:t>Gravity Sensor</a:t>
            </a:r>
            <a:endParaRPr lang="en-GB" sz="44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820180" y="5410200"/>
            <a:ext cx="1209020" cy="79921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08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104900"/>
            <a:ext cx="2692400" cy="491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5898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98">
            <a:off x="4627136" y="1103223"/>
            <a:ext cx="2692400" cy="491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381000" y="2133600"/>
            <a:ext cx="468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Schiehallion</a:t>
            </a:r>
            <a:r>
              <a:rPr lang="en-US" dirty="0" smtClean="0"/>
              <a:t> experiment (1774)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2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728">
            <a:off x="4521872" y="1106798"/>
            <a:ext cx="2692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971800"/>
            <a:ext cx="4982308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5943600"/>
            <a:ext cx="449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design.tutsplus.com</a:t>
            </a:r>
            <a:r>
              <a:rPr lang="en-US" sz="1000" dirty="0"/>
              <a:t>/tutorials/how-to-draw-bodies-of-water--cms-27055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2865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728">
            <a:off x="4521872" y="1106798"/>
            <a:ext cx="2692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Physics and Geometry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971800"/>
            <a:ext cx="4982308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5943600"/>
            <a:ext cx="449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design.tutsplus.com</a:t>
            </a:r>
            <a:r>
              <a:rPr lang="en-US" sz="1000" dirty="0"/>
              <a:t>/tutorials/how-to-draw-bodies-of-water--cms-27055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  <p:sp>
        <p:nvSpPr>
          <p:cNvPr id="4" name="Freeform 3"/>
          <p:cNvSpPr/>
          <p:nvPr/>
        </p:nvSpPr>
        <p:spPr>
          <a:xfrm>
            <a:off x="358543" y="1335085"/>
            <a:ext cx="11464888" cy="1923534"/>
          </a:xfrm>
          <a:custGeom>
            <a:avLst/>
            <a:gdLst>
              <a:gd name="connsiteX0" fmla="*/ 0 w 11377465"/>
              <a:gd name="connsiteY0" fmla="*/ 299383 h 1923534"/>
              <a:gd name="connsiteX1" fmla="*/ 947254 w 11377465"/>
              <a:gd name="connsiteY1" fmla="*/ 28707 h 1923534"/>
              <a:gd name="connsiteX2" fmla="*/ 2477435 w 11377465"/>
              <a:gd name="connsiteY2" fmla="*/ 80760 h 1923534"/>
              <a:gd name="connsiteX3" fmla="*/ 3997206 w 11377465"/>
              <a:gd name="connsiteY3" fmla="*/ 674166 h 1923534"/>
              <a:gd name="connsiteX4" fmla="*/ 7057567 w 11377465"/>
              <a:gd name="connsiteY4" fmla="*/ 1288393 h 1923534"/>
              <a:gd name="connsiteX5" fmla="*/ 8171372 w 11377465"/>
              <a:gd name="connsiteY5" fmla="*/ 1736050 h 1923534"/>
              <a:gd name="connsiteX6" fmla="*/ 9493365 w 11377465"/>
              <a:gd name="connsiteY6" fmla="*/ 1923441 h 1923534"/>
              <a:gd name="connsiteX7" fmla="*/ 10565532 w 11377465"/>
              <a:gd name="connsiteY7" fmla="*/ 1756871 h 1923534"/>
              <a:gd name="connsiteX8" fmla="*/ 11377465 w 11377465"/>
              <a:gd name="connsiteY8" fmla="*/ 1465373 h 192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77465" h="1923534">
                <a:moveTo>
                  <a:pt x="0" y="299383"/>
                </a:moveTo>
                <a:cubicBezTo>
                  <a:pt x="267174" y="182263"/>
                  <a:pt x="534348" y="65144"/>
                  <a:pt x="947254" y="28707"/>
                </a:cubicBezTo>
                <a:cubicBezTo>
                  <a:pt x="1360160" y="-7730"/>
                  <a:pt x="1969110" y="-26816"/>
                  <a:pt x="2477435" y="80760"/>
                </a:cubicBezTo>
                <a:cubicBezTo>
                  <a:pt x="2985760" y="188336"/>
                  <a:pt x="3233851" y="472894"/>
                  <a:pt x="3997206" y="674166"/>
                </a:cubicBezTo>
                <a:cubicBezTo>
                  <a:pt x="4760561" y="875438"/>
                  <a:pt x="6361873" y="1111412"/>
                  <a:pt x="7057567" y="1288393"/>
                </a:cubicBezTo>
                <a:cubicBezTo>
                  <a:pt x="7753261" y="1465374"/>
                  <a:pt x="7765406" y="1630209"/>
                  <a:pt x="8171372" y="1736050"/>
                </a:cubicBezTo>
                <a:cubicBezTo>
                  <a:pt x="8577338" y="1841891"/>
                  <a:pt x="9094338" y="1919971"/>
                  <a:pt x="9493365" y="1923441"/>
                </a:cubicBezTo>
                <a:cubicBezTo>
                  <a:pt x="9892392" y="1926911"/>
                  <a:pt x="10251515" y="1833216"/>
                  <a:pt x="10565532" y="1756871"/>
                </a:cubicBezTo>
                <a:cubicBezTo>
                  <a:pt x="10879549" y="1680526"/>
                  <a:pt x="11231734" y="1510486"/>
                  <a:pt x="11377465" y="146537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1143000"/>
            <a:ext cx="1888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tx2"/>
                  </a:solidFill>
                  <a:prstDash val="solid"/>
                </a:ln>
                <a:solidFill>
                  <a:srgbClr val="4F81B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Geoid</a:t>
            </a:r>
            <a:r>
              <a:rPr lang="x-none" sz="5400" b="1" cap="none" spc="0" dirty="0" smtClean="0">
                <a:ln w="12700">
                  <a:solidFill>
                    <a:schemeClr val="tx2"/>
                  </a:solidFill>
                  <a:prstDash val="solid"/>
                </a:ln>
                <a:solidFill>
                  <a:srgbClr val="4F81B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x-none" sz="5400" b="1" cap="none" spc="0" dirty="0">
              <a:ln w="12700">
                <a:solidFill>
                  <a:schemeClr val="tx2"/>
                </a:solidFill>
                <a:prstDash val="solid"/>
              </a:ln>
              <a:solidFill>
                <a:srgbClr val="4F81BD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Freeform 9"/>
          <p:cNvSpPr/>
          <p:nvPr/>
        </p:nvSpPr>
        <p:spPr>
          <a:xfrm rot="243138">
            <a:off x="256575" y="2351789"/>
            <a:ext cx="11554425" cy="533400"/>
          </a:xfrm>
          <a:custGeom>
            <a:avLst/>
            <a:gdLst>
              <a:gd name="connsiteX0" fmla="*/ 0 w 11554425"/>
              <a:gd name="connsiteY0" fmla="*/ 853691 h 874513"/>
              <a:gd name="connsiteX1" fmla="*/ 5444112 w 11554425"/>
              <a:gd name="connsiteY1" fmla="*/ 20 h 874513"/>
              <a:gd name="connsiteX2" fmla="*/ 11554425 w 11554425"/>
              <a:gd name="connsiteY2" fmla="*/ 874513 h 87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4425" h="874513">
                <a:moveTo>
                  <a:pt x="0" y="853691"/>
                </a:moveTo>
                <a:cubicBezTo>
                  <a:pt x="1759187" y="425120"/>
                  <a:pt x="3518375" y="-3450"/>
                  <a:pt x="5444112" y="20"/>
                </a:cubicBezTo>
                <a:cubicBezTo>
                  <a:pt x="7369850" y="3490"/>
                  <a:pt x="10621050" y="707943"/>
                  <a:pt x="11554425" y="874513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627438">
            <a:off x="8368047" y="1980391"/>
            <a:ext cx="2594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C0504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Ellipsoid</a:t>
            </a:r>
            <a:endParaRPr lang="x-none" sz="5400" b="1" cap="none" spc="0" dirty="0">
              <a:ln w="127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C0504D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66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geoid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4" name="Picture 13" descr="rotating_3d_globe_Geoid_height_EGM2008_nmax500_px0650_angle360_fps1_BlueWhiteOrangeR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7" y="914400"/>
            <a:ext cx="630916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www.asu.cas.cz</a:t>
            </a:r>
            <a:r>
              <a:rPr lang="en-US" sz="1000" dirty="0"/>
              <a:t>/~</a:t>
            </a:r>
            <a:r>
              <a:rPr lang="en-US" sz="1000" dirty="0" err="1"/>
              <a:t>bezdek</a:t>
            </a:r>
            <a:r>
              <a:rPr lang="en-US" sz="1000" dirty="0"/>
              <a:t>/</a:t>
            </a:r>
            <a:r>
              <a:rPr lang="en-US" sz="1000" dirty="0" err="1"/>
              <a:t>vyzkum</a:t>
            </a:r>
            <a:r>
              <a:rPr lang="en-US" sz="1000" dirty="0"/>
              <a:t>/rotating_3d_globe/figures/rotating_3d_globe_Geoid_height_EGM2008_nmax500_px0650_angle360_fps1_BlueWhiteOrangeRed.gif</a:t>
            </a:r>
          </a:p>
        </p:txBody>
      </p:sp>
    </p:spTree>
    <p:extLst>
      <p:ext uri="{BB962C8B-B14F-4D97-AF65-F5344CB8AC3E}">
        <p14:creationId xmlns:p14="http://schemas.microsoft.com/office/powerpoint/2010/main" val="236421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990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0" y="12954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b="1" dirty="0" smtClean="0"/>
              <a:t>That’s it?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0" y="2540000"/>
            <a:ext cx="2413000" cy="2413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5105400"/>
            <a:ext cx="2239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www.iconarchive.com</a:t>
            </a:r>
            <a:r>
              <a:rPr lang="en-US" sz="1000" dirty="0"/>
              <a:t>/tag/earth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2590800" cy="2590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29000" y="5105400"/>
            <a:ext cx="33265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www.daviddarling.info</a:t>
            </a:r>
            <a:r>
              <a:rPr lang="en-US" sz="1000" dirty="0"/>
              <a:t>/encyclopedia/E/</a:t>
            </a:r>
            <a:r>
              <a:rPr lang="en-US" sz="1000" dirty="0" err="1"/>
              <a:t>ellipsoid.html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6659018" y="2997200"/>
            <a:ext cx="6956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=</a:t>
            </a:r>
            <a:endParaRPr lang="en-US" sz="8000" dirty="0"/>
          </a:p>
        </p:txBody>
      </p:sp>
      <p:sp>
        <p:nvSpPr>
          <p:cNvPr id="12" name="Rectangle 11"/>
          <p:cNvSpPr/>
          <p:nvPr/>
        </p:nvSpPr>
        <p:spPr>
          <a:xfrm>
            <a:off x="2900628" y="2997200"/>
            <a:ext cx="4987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/>
              <a:t>-</a:t>
            </a:r>
            <a:endParaRPr lang="en-US" sz="8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59" y="2540000"/>
            <a:ext cx="2492933" cy="2438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516410" y="2997200"/>
            <a:ext cx="14029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+ ?</a:t>
            </a:r>
            <a:endParaRPr lang="en-US" sz="8000" dirty="0"/>
          </a:p>
        </p:txBody>
      </p:sp>
      <p:sp>
        <p:nvSpPr>
          <p:cNvPr id="15" name="Rectangle 14"/>
          <p:cNvSpPr/>
          <p:nvPr/>
        </p:nvSpPr>
        <p:spPr>
          <a:xfrm>
            <a:off x="7620000" y="5105400"/>
            <a:ext cx="2743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deepearthscience.blogspot.com</a:t>
            </a:r>
            <a:r>
              <a:rPr lang="en-US" sz="1000" dirty="0"/>
              <a:t>/2013/10/measuring-geoid-what-is-</a:t>
            </a:r>
            <a:r>
              <a:rPr lang="en-US" sz="1000" dirty="0" err="1"/>
              <a:t>geoid.html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98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Time-varying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www.citg.tudelft.nl</a:t>
            </a:r>
            <a:r>
              <a:rPr lang="en-US" sz="1000" dirty="0"/>
              <a:t>/en/about-faculty/departments/geoscience-and-remote-sensing/research-themes/geodesy/gravity/models-data/</a:t>
            </a:r>
            <a:r>
              <a:rPr lang="en-US" sz="1000" dirty="0" err="1"/>
              <a:t>champgracegoce</a:t>
            </a:r>
            <a:r>
              <a:rPr lang="en-US" sz="1000" dirty="0"/>
              <a:t>-gravity-models-data/dmt-1b/</a:t>
            </a:r>
          </a:p>
        </p:txBody>
      </p:sp>
      <p:pic>
        <p:nvPicPr>
          <p:cNvPr id="7" name="Picture 6" descr="DMT_1b_64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469" y="902092"/>
            <a:ext cx="7665062" cy="527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58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 transport processes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282401" y="914400"/>
            <a:ext cx="4406900" cy="1999565"/>
            <a:chOff x="6248400" y="990600"/>
            <a:chExt cx="4406900" cy="1999565"/>
          </a:xfrm>
        </p:grpSpPr>
        <p:grpSp>
          <p:nvGrpSpPr>
            <p:cNvPr id="17" name="Group 16"/>
            <p:cNvGrpSpPr/>
            <p:nvPr/>
          </p:nvGrpSpPr>
          <p:grpSpPr>
            <a:xfrm>
              <a:off x="6248400" y="990600"/>
              <a:ext cx="4406900" cy="1999565"/>
              <a:chOff x="6248400" y="990600"/>
              <a:chExt cx="4406900" cy="1999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3800" y="990600"/>
                <a:ext cx="4381500" cy="199735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6248400" y="2743200"/>
                <a:ext cx="3505200" cy="246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https://</a:t>
                </a:r>
                <a:r>
                  <a:rPr lang="en-US" sz="1000" dirty="0" err="1"/>
                  <a:t>uwcm-geog.wikispaces.com</a:t>
                </a:r>
                <a:r>
                  <a:rPr lang="en-US" sz="1000" dirty="0"/>
                  <a:t>/EXTREME+ENVIRONMENTS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8763000" y="1447800"/>
              <a:ext cx="1731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Glaciology</a:t>
              </a:r>
              <a:endParaRPr lang="en-US" sz="28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989" y="851812"/>
            <a:ext cx="3698423" cy="2043788"/>
            <a:chOff x="4246789" y="945633"/>
            <a:chExt cx="3698423" cy="2043788"/>
          </a:xfrm>
        </p:grpSpPr>
        <p:grpSp>
          <p:nvGrpSpPr>
            <p:cNvPr id="14" name="Group 13"/>
            <p:cNvGrpSpPr/>
            <p:nvPr/>
          </p:nvGrpSpPr>
          <p:grpSpPr>
            <a:xfrm>
              <a:off x="4246789" y="945633"/>
              <a:ext cx="3698423" cy="1954971"/>
              <a:chOff x="4246789" y="869433"/>
              <a:chExt cx="3698423" cy="195497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5800" y="1143000"/>
                <a:ext cx="3200400" cy="1681404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246789" y="869433"/>
                <a:ext cx="36984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Atmosphere and Ocean</a:t>
                </a:r>
                <a:endParaRPr lang="en-US" sz="2800" b="1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4648200" y="2743200"/>
              <a:ext cx="28956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</a:t>
              </a:r>
              <a:r>
                <a:rPr lang="en-US" sz="1000" dirty="0" err="1"/>
                <a:t>www.oc.nps.edu</a:t>
              </a:r>
              <a:r>
                <a:rPr lang="en-US" sz="1000" dirty="0"/>
                <a:t>/nom/day1/</a:t>
              </a:r>
              <a:r>
                <a:rPr lang="en-US" sz="1000" dirty="0" err="1"/>
                <a:t>partc.html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1870" y="2801779"/>
            <a:ext cx="3733800" cy="3540442"/>
            <a:chOff x="4229100" y="2971800"/>
            <a:chExt cx="3733800" cy="3540442"/>
          </a:xfrm>
        </p:grpSpPr>
        <p:grpSp>
          <p:nvGrpSpPr>
            <p:cNvPr id="22" name="Group 21"/>
            <p:cNvGrpSpPr/>
            <p:nvPr/>
          </p:nvGrpSpPr>
          <p:grpSpPr>
            <a:xfrm>
              <a:off x="4229100" y="2971800"/>
              <a:ext cx="3733800" cy="3416300"/>
              <a:chOff x="4229100" y="2971800"/>
              <a:chExt cx="3733800" cy="34163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0" y="3276600"/>
                <a:ext cx="3733800" cy="31115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237920" y="2971800"/>
                <a:ext cx="17161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Hydrology</a:t>
                </a:r>
                <a:endParaRPr lang="en-US" sz="2800" b="1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487076" y="6266021"/>
              <a:ext cx="32178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http://</a:t>
              </a:r>
              <a:r>
                <a:rPr lang="en-US" sz="1000" dirty="0" err="1"/>
                <a:t>www.bbc.co.uk</a:t>
              </a:r>
              <a:r>
                <a:rPr lang="en-US" sz="1000" dirty="0"/>
                <a:t>/education/guides/z4bk7ty/revision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217540" y="3105090"/>
            <a:ext cx="4572000" cy="3295710"/>
            <a:chOff x="3810000" y="3048000"/>
            <a:chExt cx="4572000" cy="32957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5612" y="3505200"/>
              <a:ext cx="3840777" cy="26670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952412" y="3048000"/>
              <a:ext cx="42871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Glacial </a:t>
              </a:r>
              <a:r>
                <a:rPr lang="en-US" sz="2800" b="1" dirty="0" err="1"/>
                <a:t>I</a:t>
              </a:r>
              <a:r>
                <a:rPr lang="en-US" sz="2800" b="1" dirty="0" err="1" smtClean="0"/>
                <a:t>sostatic</a:t>
              </a:r>
              <a:r>
                <a:rPr lang="en-US" sz="2800" b="1" dirty="0" smtClean="0"/>
                <a:t> </a:t>
              </a:r>
              <a:r>
                <a:rPr lang="en-US" sz="2800" b="1" dirty="0"/>
                <a:t>adjustment</a:t>
              </a:r>
              <a:endParaRPr lang="en-US" sz="28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10000" y="5943600"/>
              <a:ext cx="4572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http://</a:t>
              </a:r>
              <a:r>
                <a:rPr lang="en-US" sz="1000" dirty="0" err="1"/>
                <a:t>www.gfz-potsdam.de</a:t>
              </a:r>
              <a:r>
                <a:rPr lang="en-US" sz="1000" dirty="0"/>
                <a:t>/en/section/earth-system-</a:t>
              </a:r>
              <a:r>
                <a:rPr lang="en-US" sz="1000" dirty="0" err="1"/>
                <a:t>modelling</a:t>
              </a:r>
              <a:r>
                <a:rPr lang="en-US" sz="1000" dirty="0"/>
                <a:t>/topics/ice-sheet-and-solid-earth-dynamics/glacial-</a:t>
              </a:r>
              <a:r>
                <a:rPr lang="en-US" sz="1000" dirty="0" err="1"/>
                <a:t>isostatic</a:t>
              </a:r>
              <a:r>
                <a:rPr lang="en-US" sz="1000" dirty="0"/>
                <a:t>-adjustment-</a:t>
              </a:r>
              <a:r>
                <a:rPr lang="en-US" sz="1000" dirty="0" err="1"/>
                <a:t>gia</a:t>
              </a:r>
              <a:r>
                <a:rPr lang="en-US" sz="1000" dirty="0"/>
                <a:t>/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031410" y="1022747"/>
            <a:ext cx="2918721" cy="4812506"/>
            <a:chOff x="4636640" y="1534180"/>
            <a:chExt cx="2918721" cy="4812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6640" y="2133600"/>
              <a:ext cx="2918721" cy="3364436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686300" y="5638800"/>
              <a:ext cx="2819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http://</a:t>
              </a:r>
              <a:r>
                <a:rPr lang="en-US" sz="1000" dirty="0" err="1"/>
                <a:t>www.gfz-potsdam.de</a:t>
              </a:r>
              <a:r>
                <a:rPr lang="en-US" sz="1000" dirty="0"/>
                <a:t>/en/media-communication/news/details/article/megabeben-stossen-sich-gegenseitig-an-mechanismen-fuer-erdbebenzyklen-an-chiles-plattengrenze-au/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98559" y="1534180"/>
              <a:ext cx="17948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/>
                <a:t>Solid Earth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25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Ice mass loss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www.climate.gov</a:t>
            </a:r>
            <a:r>
              <a:rPr lang="en-US" sz="1000" dirty="0"/>
              <a:t>/news-features/featured-images/greenland-ice-mass-loss-continued-2016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99" y="914400"/>
            <a:ext cx="7372202" cy="52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7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Sea-level rise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752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Riva et al. 2010</a:t>
            </a:r>
            <a:endParaRPr lang="en-US" sz="1000" dirty="0"/>
          </a:p>
        </p:txBody>
      </p:sp>
      <p:pic>
        <p:nvPicPr>
          <p:cNvPr id="4" name="Picture 3" descr="Screen Shot 2017-07-26 at 16.16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04933"/>
            <a:ext cx="7924801" cy="54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1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Nonsense!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Screen Shot 2017-07-25 at 15.5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7569078" cy="541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5105400"/>
            <a:ext cx="3515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/>
              <a:t>Gravity Sensor</a:t>
            </a:r>
            <a:endParaRPr lang="en-GB" sz="44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3820180" y="5410200"/>
            <a:ext cx="1209020" cy="79921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8200" y="1219200"/>
            <a:ext cx="10668000" cy="4876800"/>
          </a:xfrm>
          <a:prstGeom prst="line">
            <a:avLst/>
          </a:prstGeom>
          <a:ln w="203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09600" y="990600"/>
            <a:ext cx="10744200" cy="5181600"/>
          </a:xfrm>
          <a:prstGeom prst="line">
            <a:avLst/>
          </a:prstGeom>
          <a:ln w="203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814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Time-varying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repository.tudelft.nl</a:t>
            </a:r>
            <a:r>
              <a:rPr lang="en-US" sz="1000" dirty="0"/>
              <a:t>/</a:t>
            </a:r>
            <a:r>
              <a:rPr lang="en-US" sz="1000" dirty="0" err="1"/>
              <a:t>islandora</a:t>
            </a:r>
            <a:r>
              <a:rPr lang="en-US" sz="1000" dirty="0"/>
              <a:t>/object/uuid:d0c61fd2-804b-4827-ae8a-</a:t>
            </a:r>
            <a:r>
              <a:rPr lang="en-US" sz="1000" dirty="0" smtClean="0"/>
              <a:t>e0e93d282a56</a:t>
            </a:r>
            <a:endParaRPr lang="en-US" sz="1000" dirty="0"/>
          </a:p>
        </p:txBody>
      </p:sp>
      <p:pic>
        <p:nvPicPr>
          <p:cNvPr id="3" name="Picture 2" descr="Screen Shot 2017-06-26 at 10.33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01" y="854694"/>
            <a:ext cx="11174799" cy="52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7-25 at 7.53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43938"/>
            <a:ext cx="11582400" cy="54044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 resolution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6139190"/>
            <a:ext cx="10972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Gruber, T. (2010). Assessment of a next Generation Gravity Mission for Monitoring the Variations of Earth’s Gravity Field. </a:t>
            </a:r>
            <a:r>
              <a:rPr lang="en-GB" sz="1100" dirty="0" err="1"/>
              <a:t>Esa</a:t>
            </a:r>
            <a:r>
              <a:rPr lang="en-GB" sz="1100" dirty="0"/>
              <a:t>, 161.</a:t>
            </a:r>
          </a:p>
        </p:txBody>
      </p:sp>
    </p:spTree>
    <p:extLst>
      <p:ext uri="{BB962C8B-B14F-4D97-AF65-F5344CB8AC3E}">
        <p14:creationId xmlns:p14="http://schemas.microsoft.com/office/powerpoint/2010/main" val="3356279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Why?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motivation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9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motivation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Content Placeholder 3" descr="wordclou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b="7211"/>
          <a:stretch/>
        </p:blipFill>
        <p:spPr>
          <a:xfrm>
            <a:off x="1786633" y="914400"/>
            <a:ext cx="861873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3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can that be measured?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4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Measurement Principles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87131" y="1272875"/>
            <a:ext cx="11524364" cy="4546021"/>
            <a:chOff x="579026" y="1231075"/>
            <a:chExt cx="10420533" cy="3751136"/>
          </a:xfrm>
        </p:grpSpPr>
        <p:grpSp>
          <p:nvGrpSpPr>
            <p:cNvPr id="7" name="Group 6"/>
            <p:cNvGrpSpPr/>
            <p:nvPr/>
          </p:nvGrpSpPr>
          <p:grpSpPr>
            <a:xfrm>
              <a:off x="579026" y="1231075"/>
              <a:ext cx="3132970" cy="3751136"/>
              <a:chOff x="883890" y="1404172"/>
              <a:chExt cx="3132970" cy="375113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106570" y="2376031"/>
                <a:ext cx="2723615" cy="2779277"/>
                <a:chOff x="5454177" y="2536574"/>
                <a:chExt cx="2436594" cy="2543447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39592" y="2536574"/>
                  <a:ext cx="2256919" cy="2085005"/>
                </a:xfrm>
                <a:prstGeom prst="rect">
                  <a:avLst/>
                </a:prstGeom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5454177" y="4713861"/>
                  <a:ext cx="2436594" cy="3661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http://</a:t>
                  </a:r>
                  <a:r>
                    <a:rPr lang="en-US" sz="1000" dirty="0" err="1"/>
                    <a:t>www.esa.int</a:t>
                  </a:r>
                  <a:r>
                    <a:rPr lang="en-US" sz="1000" dirty="0"/>
                    <a:t>/</a:t>
                  </a:r>
                  <a:r>
                    <a:rPr lang="en-US" sz="1000" dirty="0" err="1"/>
                    <a:t>spaceinimages</a:t>
                  </a:r>
                  <a:r>
                    <a:rPr lang="en-US" sz="1000" dirty="0"/>
                    <a:t>/Images/2008/08/</a:t>
                  </a:r>
                  <a:r>
                    <a:rPr lang="en-US" sz="1000" dirty="0" err="1"/>
                    <a:t>GOCE_tracked_by_GPS_satellites</a:t>
                  </a:r>
                  <a:endParaRPr lang="en-US" sz="1000" dirty="0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883890" y="1404172"/>
                <a:ext cx="3132970" cy="68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High-Low Satellite to Satellite Tracking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695565" y="1312538"/>
              <a:ext cx="4604424" cy="3472731"/>
              <a:chOff x="3893999" y="1712978"/>
              <a:chExt cx="4604424" cy="3472731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3893999" y="2844750"/>
                <a:ext cx="4604424" cy="2340959"/>
                <a:chOff x="4022347" y="2219301"/>
                <a:chExt cx="4604424" cy="2340959"/>
              </a:xfrm>
            </p:grpSpPr>
            <p:pic>
              <p:nvPicPr>
                <p:cNvPr id="17" name="Content Placeholder 11" descr="Screen Shot 2017-03-01 at 5.42.27 PM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1" b="463"/>
                <a:stretch/>
              </p:blipFill>
              <p:spPr>
                <a:xfrm>
                  <a:off x="4022347" y="2219301"/>
                  <a:ext cx="4604424" cy="1491904"/>
                </a:xfrm>
                <a:prstGeom prst="rect">
                  <a:avLst/>
                </a:prstGeom>
              </p:spPr>
            </p:pic>
            <p:sp>
              <p:nvSpPr>
                <p:cNvPr id="18" name="Rectangle 17"/>
                <p:cNvSpPr/>
                <p:nvPr/>
              </p:nvSpPr>
              <p:spPr>
                <a:xfrm>
                  <a:off x="4229052" y="4357091"/>
                  <a:ext cx="4065181" cy="2031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nb-NO" sz="1000" dirty="0"/>
                    <a:t>http://</a:t>
                  </a:r>
                  <a:r>
                    <a:rPr lang="nb-NO" sz="1000" dirty="0" err="1"/>
                    <a:t>link.springer.com</a:t>
                  </a:r>
                  <a:r>
                    <a:rPr lang="nb-NO" sz="1000" dirty="0"/>
                    <a:t>/10.1007/978-3-642-03501-2_11</a:t>
                  </a:r>
                  <a:endParaRPr lang="en-US" sz="1000" dirty="0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4651914" y="1712978"/>
                <a:ext cx="3128609" cy="68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Low-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 Satellite to Satellite </a:t>
                </a:r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Tracking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587563" y="1438290"/>
              <a:ext cx="2411996" cy="3543920"/>
              <a:chOff x="8736177" y="1512470"/>
              <a:chExt cx="2411996" cy="354392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736177" y="2163607"/>
                <a:ext cx="2411996" cy="2892783"/>
                <a:chOff x="8736177" y="2163607"/>
                <a:chExt cx="2411996" cy="2892783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36178" y="2163607"/>
                  <a:ext cx="2411995" cy="2429796"/>
                </a:xfrm>
                <a:prstGeom prst="rect">
                  <a:avLst/>
                </a:prstGeom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8736177" y="4656280"/>
                  <a:ext cx="241199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http://</a:t>
                  </a:r>
                  <a:r>
                    <a:rPr lang="en-US" sz="1000" dirty="0" err="1"/>
                    <a:t>www.sciencedirect.com</a:t>
                  </a:r>
                  <a:r>
                    <a:rPr lang="en-US" sz="1000" dirty="0"/>
                    <a:t>/science/article/</a:t>
                  </a:r>
                  <a:r>
                    <a:rPr lang="en-US" sz="1000" dirty="0" err="1"/>
                    <a:t>pii</a:t>
                  </a:r>
                  <a:r>
                    <a:rPr lang="en-US" sz="1000" dirty="0"/>
                    <a:t>/S0094576510002122</a:t>
                  </a: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8942881" y="1512470"/>
                <a:ext cx="1920829" cy="38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Gradiometry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309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 Missions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229600" y="5363957"/>
            <a:ext cx="3962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58" y="3122054"/>
            <a:ext cx="3518250" cy="167248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15834" y="5354133"/>
            <a:ext cx="3793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www.gfz-potsdam.de</a:t>
            </a:r>
            <a:r>
              <a:rPr lang="en-US" sz="1000" dirty="0"/>
              <a:t>/en/section/space-geodetic-techniques/projects/champ-</a:t>
            </a:r>
            <a:r>
              <a:rPr lang="en-US" sz="1000" dirty="0" err="1"/>
              <a:t>ro</a:t>
            </a:r>
            <a:r>
              <a:rPr lang="en-US" sz="1000" dirty="0"/>
              <a:t>/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2849815"/>
            <a:ext cx="3793254" cy="183410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648201" y="5410200"/>
            <a:ext cx="2895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www.nap.edu</a:t>
            </a:r>
            <a:r>
              <a:rPr lang="nb-NO" sz="1000" dirty="0"/>
              <a:t>/</a:t>
            </a:r>
            <a:r>
              <a:rPr lang="nb-NO" sz="1000" dirty="0" err="1"/>
              <a:t>read</a:t>
            </a:r>
            <a:r>
              <a:rPr lang="nb-NO" sz="1000" dirty="0"/>
              <a:t>/12954/</a:t>
            </a:r>
            <a:r>
              <a:rPr lang="nb-NO" sz="1000" dirty="0" err="1"/>
              <a:t>chapter</a:t>
            </a:r>
            <a:r>
              <a:rPr lang="nb-NO" sz="1000" dirty="0"/>
              <a:t>/5</a:t>
            </a:r>
            <a:endParaRPr lang="en-US" sz="1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242101"/>
            <a:ext cx="3344284" cy="135257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229600" y="1499461"/>
            <a:ext cx="3860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2009 – 2013</a:t>
            </a:r>
          </a:p>
          <a:p>
            <a:pPr algn="ctr"/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Gravity field and steady-state Ocean Circulation Explorer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22" y="1499462"/>
            <a:ext cx="41570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2000 – 2010</a:t>
            </a:r>
          </a:p>
          <a:p>
            <a:pPr algn="ctr"/>
            <a:r>
              <a:rPr lang="en-US" sz="1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CHAllenging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Minisatellite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Payload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5174" y="1515950"/>
            <a:ext cx="416495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2002 – present</a:t>
            </a:r>
          </a:p>
          <a:p>
            <a:pPr algn="ctr"/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Gravity Recovery and Climate Experiment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4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Missions: GOCE</a:t>
            </a:r>
            <a:endParaRPr lang="en-GB" dirty="0"/>
          </a:p>
        </p:txBody>
      </p:sp>
      <p:pic>
        <p:nvPicPr>
          <p:cNvPr id="4" name="1507_019_AR_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4234" y="900112"/>
            <a:ext cx="9643533" cy="54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5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5562600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op.gfz-potsdam.de</a:t>
            </a:r>
            <a:r>
              <a:rPr lang="en-US" sz="1000" dirty="0"/>
              <a:t>/champ/systems/</a:t>
            </a:r>
            <a:r>
              <a:rPr lang="en-US" sz="1000" dirty="0" err="1"/>
              <a:t>main_SYSTEMS.html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3962400" y="5562600"/>
            <a:ext cx="4191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grace-fo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8610600" y="5562600"/>
            <a:ext cx="33975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www.bbc.com</a:t>
            </a:r>
            <a:r>
              <a:rPr lang="en-US" sz="1000" dirty="0"/>
              <a:t>/news/science-environment-24043526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475" y="2895600"/>
            <a:ext cx="4128525" cy="1828800"/>
            <a:chOff x="62475" y="2895600"/>
            <a:chExt cx="4171197" cy="17698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75" y="2927823"/>
              <a:ext cx="4171197" cy="1737621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2307330" y="2895600"/>
              <a:ext cx="922020" cy="207818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590800" y="4146687"/>
              <a:ext cx="1371600" cy="304267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833655" y="3064995"/>
              <a:ext cx="680945" cy="171750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95369" y="2777092"/>
            <a:ext cx="4037133" cy="2270888"/>
            <a:chOff x="8095369" y="2777092"/>
            <a:chExt cx="4037133" cy="227088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5369" y="2777092"/>
              <a:ext cx="4037133" cy="2270888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10515600" y="4419600"/>
              <a:ext cx="838200" cy="2286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9753600" y="4464960"/>
              <a:ext cx="838200" cy="276606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10134600" y="3085410"/>
              <a:ext cx="749040" cy="171750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91000" y="2681598"/>
            <a:ext cx="3810000" cy="2423802"/>
            <a:chOff x="4191000" y="2681598"/>
            <a:chExt cx="3810000" cy="242380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00" y="2710543"/>
              <a:ext cx="3810000" cy="2394857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5181600" y="3352800"/>
              <a:ext cx="609600" cy="214741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6776577" y="4242129"/>
              <a:ext cx="506370" cy="177471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707701" y="3116901"/>
              <a:ext cx="506370" cy="177471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5965497" y="3603297"/>
              <a:ext cx="533400" cy="685800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7344396" y="2681598"/>
              <a:ext cx="623455" cy="7620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315200" y="1524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Attitude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Non-gravitational accelerations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 position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3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6" y="2667000"/>
            <a:ext cx="3442699" cy="2378124"/>
          </a:xfrm>
          <a:prstGeom prst="rect">
            <a:avLst/>
          </a:prstGeom>
        </p:spPr>
      </p:pic>
      <p:pic>
        <p:nvPicPr>
          <p:cNvPr id="20" name="Picture 19" descr="ACCinterio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2986496" cy="2632039"/>
          </a:xfrm>
          <a:prstGeom prst="rect">
            <a:avLst/>
          </a:prstGeom>
        </p:spPr>
      </p:pic>
      <p:pic>
        <p:nvPicPr>
          <p:cNvPr id="26" name="Picture 25" descr="goce_rechts_38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63" y="2590800"/>
            <a:ext cx="4145121" cy="25696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57200" y="5486400"/>
            <a:ext cx="358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/satellite-missions/c-missions/champ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67200" y="5486400"/>
            <a:ext cx="3657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/>
              <a:t>http://</a:t>
            </a:r>
            <a:r>
              <a:rPr lang="nb-NO" sz="1000" dirty="0" err="1"/>
              <a:t>op.gfz-potsdam.de</a:t>
            </a:r>
            <a:r>
              <a:rPr lang="nb-NO" sz="1000" dirty="0"/>
              <a:t>/</a:t>
            </a:r>
            <a:r>
              <a:rPr lang="nb-NO" sz="1000" dirty="0" err="1"/>
              <a:t>champ</a:t>
            </a:r>
            <a:r>
              <a:rPr lang="nb-NO" sz="1000" dirty="0"/>
              <a:t>/systems/</a:t>
            </a:r>
            <a:r>
              <a:rPr lang="nb-NO" sz="1000" dirty="0" err="1"/>
              <a:t>main_SYSTEMS.html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beyondthecradle.wordpress.com</a:t>
            </a:r>
            <a:r>
              <a:rPr lang="en-US" sz="1000" dirty="0"/>
              <a:t>/2009/04/08/defying-gravity-to-define-gravity-</a:t>
            </a:r>
            <a:r>
              <a:rPr lang="en-US" sz="1000" dirty="0" err="1"/>
              <a:t>goces</a:t>
            </a:r>
            <a:r>
              <a:rPr lang="en-US" sz="1000" dirty="0"/>
              <a:t>-heart-starts-beating/</a:t>
            </a:r>
          </a:p>
        </p:txBody>
      </p:sp>
    </p:spTree>
    <p:extLst>
      <p:ext uri="{BB962C8B-B14F-4D97-AF65-F5344CB8AC3E}">
        <p14:creationId xmlns:p14="http://schemas.microsoft.com/office/powerpoint/2010/main" val="405370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887200" cy="5791200"/>
          </a:xfrm>
          <a:prstGeom prst="rect">
            <a:avLst/>
          </a:prstGeom>
        </p:spPr>
        <p:txBody>
          <a:bodyPr numCol="2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W</a:t>
            </a:r>
            <a:r>
              <a:rPr lang="en-US" sz="2800" b="1" dirty="0" smtClean="0"/>
              <a:t>hat</a:t>
            </a:r>
          </a:p>
          <a:p>
            <a:pPr lvl="1"/>
            <a:r>
              <a:rPr lang="en-US" sz="2400" b="1" dirty="0" smtClean="0"/>
              <a:t>Gravity</a:t>
            </a:r>
          </a:p>
          <a:p>
            <a:pPr lvl="1"/>
            <a:r>
              <a:rPr lang="en-US" sz="2400" b="1" dirty="0" smtClean="0"/>
              <a:t>Geoid</a:t>
            </a:r>
          </a:p>
          <a:p>
            <a:pPr lvl="1"/>
            <a:r>
              <a:rPr lang="en-US" sz="2400" b="1" dirty="0" smtClean="0"/>
              <a:t>Mass transport processes</a:t>
            </a:r>
          </a:p>
          <a:p>
            <a:r>
              <a:rPr lang="en-US" sz="2800" b="1" dirty="0" smtClean="0"/>
              <a:t>Why</a:t>
            </a:r>
          </a:p>
          <a:p>
            <a:r>
              <a:rPr lang="en-US" sz="2800" b="1" dirty="0"/>
              <a:t>How</a:t>
            </a:r>
          </a:p>
          <a:p>
            <a:pPr lvl="1"/>
            <a:r>
              <a:rPr lang="en-US" sz="2400" b="1" dirty="0"/>
              <a:t>Measurement principles</a:t>
            </a:r>
          </a:p>
          <a:p>
            <a:pPr lvl="1"/>
            <a:r>
              <a:rPr lang="en-US" sz="2400" b="1" dirty="0"/>
              <a:t>Satellite missions</a:t>
            </a:r>
          </a:p>
          <a:p>
            <a:pPr lvl="1"/>
            <a:r>
              <a:rPr lang="en-US" sz="2400" b="1" dirty="0"/>
              <a:t>Instrumentation</a:t>
            </a:r>
          </a:p>
          <a:p>
            <a:pPr lvl="1"/>
            <a:r>
              <a:rPr lang="en-US" sz="2400" b="1" dirty="0"/>
              <a:t>Data</a:t>
            </a:r>
          </a:p>
          <a:p>
            <a:pPr lvl="1"/>
            <a:r>
              <a:rPr lang="en-US" sz="2400" b="1" dirty="0"/>
              <a:t>Methodology</a:t>
            </a:r>
          </a:p>
          <a:p>
            <a:pPr lvl="1"/>
            <a:r>
              <a:rPr lang="en-US" sz="2400" b="1" dirty="0"/>
              <a:t>Processing strategies</a:t>
            </a:r>
          </a:p>
          <a:p>
            <a:r>
              <a:rPr lang="en-US" sz="2800" b="1" dirty="0" smtClean="0"/>
              <a:t>Where</a:t>
            </a:r>
          </a:p>
          <a:p>
            <a:pPr lvl="1"/>
            <a:r>
              <a:rPr lang="en-US" sz="2400" b="1" dirty="0" smtClean="0"/>
              <a:t>Globally</a:t>
            </a:r>
          </a:p>
          <a:p>
            <a:pPr lvl="1"/>
            <a:r>
              <a:rPr lang="en-US" sz="2400" b="1" dirty="0" smtClean="0"/>
              <a:t>Regionally</a:t>
            </a:r>
          </a:p>
          <a:p>
            <a:r>
              <a:rPr lang="en-US" sz="2800" b="1" dirty="0" smtClean="0"/>
              <a:t>When</a:t>
            </a:r>
          </a:p>
          <a:p>
            <a:pPr lvl="1"/>
            <a:r>
              <a:rPr lang="en-US" sz="2400" b="1" dirty="0" smtClean="0"/>
              <a:t>Since early 2000s</a:t>
            </a:r>
          </a:p>
          <a:p>
            <a:pPr lvl="1"/>
            <a:r>
              <a:rPr lang="en-US" sz="2400" b="1" dirty="0" smtClean="0"/>
              <a:t>Until foreseeable future</a:t>
            </a:r>
          </a:p>
          <a:p>
            <a:pPr lvl="1"/>
            <a:endParaRPr lang="en-US" sz="2400" b="1" dirty="0" smtClean="0"/>
          </a:p>
          <a:p>
            <a:pPr lvl="1"/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GPS Receiver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5000" y="5486400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-missions/c-missions/</a:t>
            </a:r>
            <a:r>
              <a:rPr lang="nb-NO" sz="1000" dirty="0" err="1"/>
              <a:t>champ</a:t>
            </a:r>
            <a:endParaRPr lang="nb-NO" sz="1000" dirty="0" smtClean="0"/>
          </a:p>
          <a:p>
            <a:pPr algn="ctr"/>
            <a:r>
              <a:rPr lang="nb-NO" sz="1000" dirty="0" err="1" smtClean="0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0800"/>
            <a:ext cx="3581400" cy="28219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2590800"/>
            <a:ext cx="355375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 Tracker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5000" y="5486400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-missions/c-missions/</a:t>
            </a:r>
            <a:r>
              <a:rPr lang="nb-NO" sz="1000" dirty="0" err="1"/>
              <a:t>champ</a:t>
            </a:r>
            <a:endParaRPr lang="nb-NO" sz="1000" dirty="0" smtClean="0"/>
          </a:p>
          <a:p>
            <a:pPr algn="ctr"/>
            <a:r>
              <a:rPr lang="nb-NO" sz="1000" dirty="0" err="1" smtClean="0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43200"/>
            <a:ext cx="3689514" cy="207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743200"/>
            <a:ext cx="3178645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Inter-satellite ranging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19200" y="2971800"/>
            <a:ext cx="19229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N/A</a:t>
            </a:r>
            <a:endParaRPr lang="en-US" sz="8000" dirty="0"/>
          </a:p>
        </p:txBody>
      </p:sp>
      <p:sp>
        <p:nvSpPr>
          <p:cNvPr id="12" name="Rectangle 11"/>
          <p:cNvSpPr/>
          <p:nvPr/>
        </p:nvSpPr>
        <p:spPr>
          <a:xfrm>
            <a:off x="9220200" y="2971800"/>
            <a:ext cx="19229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N/A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30" y="2514601"/>
            <a:ext cx="6082062" cy="23824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0003" y="5181600"/>
            <a:ext cx="44823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K-Band Ranging (KBR) System  </a:t>
            </a:r>
          </a:p>
          <a:p>
            <a:pPr algn="ctr"/>
            <a:r>
              <a:rPr lang="en-US" sz="2800" dirty="0" smtClean="0"/>
              <a:t>(24 and 32 GHz)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4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What is the data like?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3" name="Picture 12" descr="grace.acc.l1b.csr.X.A.20140420T00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" y="1194460"/>
            <a:ext cx="4297447" cy="2234540"/>
          </a:xfrm>
          <a:prstGeom prst="rect">
            <a:avLst/>
          </a:prstGeom>
        </p:spPr>
      </p:pic>
      <p:pic>
        <p:nvPicPr>
          <p:cNvPr id="14" name="Picture 13" descr="grace.acc.l1b.csr.X.B.20140420T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" y="3810000"/>
            <a:ext cx="4297447" cy="2234540"/>
          </a:xfrm>
          <a:prstGeom prst="rect">
            <a:avLst/>
          </a:prstGeom>
        </p:spPr>
      </p:pic>
      <p:pic>
        <p:nvPicPr>
          <p:cNvPr id="16" name="Picture 15" descr="grace.acc.l1b.csr.Y.A.20140420T000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59" y="1194460"/>
            <a:ext cx="4297447" cy="2234540"/>
          </a:xfrm>
          <a:prstGeom prst="rect">
            <a:avLst/>
          </a:prstGeom>
        </p:spPr>
      </p:pic>
      <p:pic>
        <p:nvPicPr>
          <p:cNvPr id="17" name="Picture 16" descr="grace.acc.l1b.csr.Y.B.20140420T00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19" y="3810000"/>
            <a:ext cx="4297447" cy="2234540"/>
          </a:xfrm>
          <a:prstGeom prst="rect">
            <a:avLst/>
          </a:prstGeom>
        </p:spPr>
      </p:pic>
      <p:pic>
        <p:nvPicPr>
          <p:cNvPr id="18" name="Picture 17" descr="grace.acc.l1b.csr.Z.A.20140420T00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194460"/>
            <a:ext cx="4297447" cy="2234540"/>
          </a:xfrm>
          <a:prstGeom prst="rect">
            <a:avLst/>
          </a:prstGeom>
        </p:spPr>
      </p:pic>
      <p:pic>
        <p:nvPicPr>
          <p:cNvPr id="19" name="Picture 18" descr="grace.acc.l1b.csr.Z.B.20140420T00000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810000"/>
            <a:ext cx="4297447" cy="22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0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3" name="Picture 12" descr="grace.acc.l1b.csr.X.A.20140420T00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0" y="1066800"/>
            <a:ext cx="10018301" cy="52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4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Orbit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Picture 2" descr="grace.basic.orbit_navsol.A.20140420T000000_20140420T06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64918"/>
            <a:ext cx="5715339" cy="2971800"/>
          </a:xfrm>
          <a:prstGeom prst="rect">
            <a:avLst/>
          </a:prstGeom>
        </p:spPr>
      </p:pic>
      <p:pic>
        <p:nvPicPr>
          <p:cNvPr id="4" name="Picture 3" descr="grace.basic.orbit_geo.groundtracks.20140420T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810000"/>
            <a:ext cx="5715339" cy="2971800"/>
          </a:xfrm>
          <a:prstGeom prst="rect">
            <a:avLst/>
          </a:prstGeom>
        </p:spPr>
      </p:pic>
      <p:pic>
        <p:nvPicPr>
          <p:cNvPr id="5" name="Picture 4" descr="grace.basic.orbit_geo.altitude.20140420T000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864918"/>
            <a:ext cx="5715339" cy="2971800"/>
          </a:xfrm>
          <a:prstGeom prst="rect">
            <a:avLst/>
          </a:prstGeom>
        </p:spPr>
      </p:pic>
      <p:pic>
        <p:nvPicPr>
          <p:cNvPr id="7" name="Picture 6" descr="grace.basic.orbit_navsol.B.20140420T000000_20140420T06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0"/>
            <a:ext cx="571533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864918"/>
            <a:ext cx="5715337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3810000"/>
            <a:ext cx="5715337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864918"/>
            <a:ext cx="5715337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810000"/>
            <a:ext cx="571533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is the data processed?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0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Newton’s equation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359751"/>
              </p:ext>
            </p:extLst>
          </p:nvPr>
        </p:nvGraphicFramePr>
        <p:xfrm>
          <a:off x="4919663" y="2933700"/>
          <a:ext cx="23526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4" imgW="482600" imgH="203200" progId="Equation.3">
                  <p:embed/>
                </p:oleObj>
              </mc:Choice>
              <mc:Fallback>
                <p:oleObj name="Equation" r:id="rId4" imgW="482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9663" y="2933700"/>
                        <a:ext cx="23526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85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b="1" dirty="0"/>
              <a:t>2015</a:t>
            </a:r>
            <a:r>
              <a:rPr lang="en-US" dirty="0"/>
              <a:t>: PhD in Space Geodesy, GRS, TU Delft</a:t>
            </a:r>
            <a:br>
              <a:rPr lang="en-US" dirty="0"/>
            </a:br>
            <a:r>
              <a:rPr lang="en-US" i="1" dirty="0"/>
              <a:t>Next-generation satellite </a:t>
            </a:r>
            <a:r>
              <a:rPr lang="en-US" i="1" dirty="0" err="1"/>
              <a:t>gravimetry</a:t>
            </a:r>
            <a:r>
              <a:rPr lang="en-US" i="1" dirty="0"/>
              <a:t> for measuring mass transport in the Earth system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 smtClean="0"/>
              <a:t>2004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  <a:r>
              <a:rPr lang="en-US" dirty="0" smtClean="0"/>
              <a:t> Master of Sciences in Aerospace Engineering, ASM, TU Delft</a:t>
            </a:r>
            <a:br>
              <a:rPr lang="en-US" dirty="0" smtClean="0"/>
            </a:br>
            <a:r>
              <a:rPr lang="en-US" i="1" dirty="0" smtClean="0"/>
              <a:t>Numerical Simulation of Launch Vehicles Supervisor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2000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/>
              <a:t>Licenciatura</a:t>
            </a:r>
            <a:r>
              <a:rPr lang="en-US" dirty="0" smtClean="0"/>
              <a:t> in Aerospace Engineering, UT Lisbon</a:t>
            </a:r>
            <a:br>
              <a:rPr lang="en-US" dirty="0" smtClean="0"/>
            </a:br>
            <a:r>
              <a:rPr lang="en-US" i="1" dirty="0" smtClean="0"/>
              <a:t>Optimum Aerodynamic Shape for a High Altitude Long Endurance Aerostatic Platform </a:t>
            </a:r>
            <a:r>
              <a:rPr lang="en-US" dirty="0" smtClean="0"/>
              <a:t>(ERASMUS)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me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8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 acting on the satellite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50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5119"/>
              </p:ext>
            </p:extLst>
          </p:nvPr>
        </p:nvGraphicFramePr>
        <p:xfrm>
          <a:off x="4084638" y="2809875"/>
          <a:ext cx="4024312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Equation" r:id="rId4" imgW="825500" imgH="254000" progId="Equation.3">
                  <p:embed/>
                </p:oleObj>
              </mc:Choice>
              <mc:Fallback>
                <p:oleObj name="Equation" r:id="rId4" imgW="825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4638" y="2809875"/>
                        <a:ext cx="4024312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9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453774"/>
              </p:ext>
            </p:extLst>
          </p:nvPr>
        </p:nvGraphicFramePr>
        <p:xfrm>
          <a:off x="152400" y="914400"/>
          <a:ext cx="11170344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Equation" r:id="rId4" imgW="4876800" imgH="2387600" progId="Equation.3">
                  <p:embed/>
                </p:oleObj>
              </mc:Choice>
              <mc:Fallback>
                <p:oleObj name="Equation" r:id="rId4" imgW="4876800" imgH="2387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170344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22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594944"/>
              </p:ext>
            </p:extLst>
          </p:nvPr>
        </p:nvGraphicFramePr>
        <p:xfrm>
          <a:off x="152400" y="914400"/>
          <a:ext cx="10317163" cy="5530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Equation" r:id="rId4" imgW="4381500" imgH="2349500" progId="Equation.3">
                  <p:embed/>
                </p:oleObj>
              </mc:Choice>
              <mc:Fallback>
                <p:oleObj name="Equation" r:id="rId4" imgW="43815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0317163" cy="5530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07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002899"/>
              </p:ext>
            </p:extLst>
          </p:nvPr>
        </p:nvGraphicFramePr>
        <p:xfrm>
          <a:off x="152400" y="914400"/>
          <a:ext cx="10317163" cy="5530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3" name="Equation" r:id="rId4" imgW="4381500" imgH="2349500" progId="Equation.3">
                  <p:embed/>
                </p:oleObj>
              </mc:Choice>
              <mc:Fallback>
                <p:oleObj name="Equation" r:id="rId4" imgW="43815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0317163" cy="5530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3124200" y="17526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7800" y="1752600"/>
            <a:ext cx="10668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61788" y="2557812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54482" y="3192153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95188" y="32004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86000" y="2557812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40165" y="17526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20585390">
            <a:off x="1737060" y="3488885"/>
            <a:ext cx="6272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FF0000">
                    <a:alpha val="49000"/>
                  </a:srgbClr>
                </a:solidFill>
              </a:rPr>
              <a:t>High errors!</a:t>
            </a:r>
            <a:endParaRPr lang="en-US" sz="9600" b="1" dirty="0">
              <a:solidFill>
                <a:srgbClr val="FF0000">
                  <a:alpha val="49000"/>
                </a:srgb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43000" y="3167412"/>
            <a:ext cx="8382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10953" y="2539341"/>
            <a:ext cx="7620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9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he accelerometer measures all that!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4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 equation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(epoch-wise)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066862"/>
              </p:ext>
            </p:extLst>
          </p:nvPr>
        </p:nvGraphicFramePr>
        <p:xfrm>
          <a:off x="152400" y="914400"/>
          <a:ext cx="1102518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4" imgW="3746500" imgH="1841500" progId="Equation.3">
                  <p:embed/>
                </p:oleObj>
              </mc:Choice>
              <mc:Fallback>
                <p:oleObj name="Equation" r:id="rId4" imgW="3746500" imgH="184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02518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44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 field parameters: </a:t>
            </a:r>
            <a:r>
              <a:rPr lang="en-US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Spherical harmonics</a:t>
            </a:r>
            <a:endPara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131342"/>
              </p:ext>
            </p:extLst>
          </p:nvPr>
        </p:nvGraphicFramePr>
        <p:xfrm>
          <a:off x="152400" y="838200"/>
          <a:ext cx="8686800" cy="555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Equation" r:id="rId4" imgW="3632200" imgH="2324100" progId="Equation.3">
                  <p:embed/>
                </p:oleObj>
              </mc:Choice>
              <mc:Fallback>
                <p:oleObj name="Equation" r:id="rId4" imgW="3632200" imgH="232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838200"/>
                        <a:ext cx="8686800" cy="5557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gs-6.t200.ftr-rho.tria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38400"/>
            <a:ext cx="3521946" cy="29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1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 field parameters: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mascons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550027"/>
              </p:ext>
            </p:extLst>
          </p:nvPr>
        </p:nvGraphicFramePr>
        <p:xfrm>
          <a:off x="152400" y="838200"/>
          <a:ext cx="8955088" cy="542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Equation" r:id="rId4" imgW="3187700" imgH="1930400" progId="Equation.3">
                  <p:embed/>
                </p:oleObj>
              </mc:Choice>
              <mc:Fallback>
                <p:oleObj name="Equation" r:id="rId4" imgW="3187700" imgH="193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838200"/>
                        <a:ext cx="8955088" cy="542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654" y="1447800"/>
            <a:ext cx="472094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2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are the gravity field parameters estimated?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The observations are “reduced”, i.e. they are “cleaned” of:</a:t>
            </a:r>
          </a:p>
          <a:p>
            <a:pPr lvl="1"/>
            <a:r>
              <a:rPr lang="en-US" dirty="0" smtClean="0"/>
              <a:t>non-gravitational information </a:t>
            </a:r>
            <a:r>
              <a:rPr lang="en-US" sz="2000" dirty="0" smtClean="0"/>
              <a:t>(atmospheric drag, solar radiation pressure, Earth albedo)</a:t>
            </a:r>
          </a:p>
          <a:p>
            <a:pPr lvl="1"/>
            <a:r>
              <a:rPr lang="en-US" dirty="0" smtClean="0"/>
              <a:t>Trivial gravitational information </a:t>
            </a:r>
            <a:r>
              <a:rPr lang="en-US" sz="2000" dirty="0" smtClean="0"/>
              <a:t>(tides, astronomical bodies)</a:t>
            </a:r>
          </a:p>
          <a:p>
            <a:pPr lvl="1"/>
            <a:r>
              <a:rPr lang="en-US" dirty="0" smtClean="0"/>
              <a:t>Un-observable gravitational information </a:t>
            </a:r>
            <a:r>
              <a:rPr lang="en-US" sz="2000" dirty="0" smtClean="0"/>
              <a:t>(atmosphere and ocean mass transport)</a:t>
            </a:r>
          </a:p>
          <a:p>
            <a:r>
              <a:rPr lang="en-US" dirty="0" smtClean="0"/>
              <a:t>And:</a:t>
            </a:r>
          </a:p>
          <a:p>
            <a:pPr lvl="1"/>
            <a:r>
              <a:rPr lang="en-US" dirty="0" smtClean="0"/>
              <a:t>A solution for the orbit (          ) has to be available a-priori</a:t>
            </a:r>
          </a:p>
          <a:p>
            <a:r>
              <a:rPr lang="en-US" dirty="0" smtClean="0"/>
              <a:t>But:</a:t>
            </a:r>
          </a:p>
          <a:p>
            <a:pPr lvl="1"/>
            <a:r>
              <a:rPr lang="en-US" dirty="0" smtClean="0"/>
              <a:t>The orbit depends on the gravity field</a:t>
            </a:r>
          </a:p>
          <a:p>
            <a:r>
              <a:rPr lang="en-US" dirty="0" smtClean="0"/>
              <a:t>So:</a:t>
            </a:r>
          </a:p>
          <a:p>
            <a:pPr lvl="1"/>
            <a:r>
              <a:rPr lang="en-US" dirty="0" smtClean="0"/>
              <a:t>Only </a:t>
            </a:r>
            <a:r>
              <a:rPr lang="en-US" b="1" dirty="0" smtClean="0"/>
              <a:t>kinematic</a:t>
            </a:r>
            <a:r>
              <a:rPr lang="en-US" dirty="0" smtClean="0"/>
              <a:t> orbits can be used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strategies: In-situ observations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628971"/>
              </p:ext>
            </p:extLst>
          </p:nvPr>
        </p:nvGraphicFramePr>
        <p:xfrm>
          <a:off x="4580247" y="3529941"/>
          <a:ext cx="1143000" cy="626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Equation" r:id="rId4" imgW="393700" imgH="215900" progId="Equation.3">
                  <p:embed/>
                </p:oleObj>
              </mc:Choice>
              <mc:Fallback>
                <p:oleObj name="Equation" r:id="rId4" imgW="393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0247" y="3529941"/>
                        <a:ext cx="1143000" cy="626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97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Data assimilation?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The orbit (   ) is co-estimated along with the gravity field parameters (    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strategies: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Equations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60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733185"/>
              </p:ext>
            </p:extLst>
          </p:nvPr>
        </p:nvGraphicFramePr>
        <p:xfrm>
          <a:off x="2860635" y="1143000"/>
          <a:ext cx="5159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6" name="Equation" r:id="rId4" imgW="177800" imgH="215900" progId="Equation.3">
                  <p:embed/>
                </p:oleObj>
              </mc:Choice>
              <mc:Fallback>
                <p:oleObj name="Equation" r:id="rId4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0635" y="1143000"/>
                        <a:ext cx="515937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18110"/>
              </p:ext>
            </p:extLst>
          </p:nvPr>
        </p:nvGraphicFramePr>
        <p:xfrm>
          <a:off x="317500" y="2351088"/>
          <a:ext cx="9575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7" name="Equation" r:id="rId6" imgW="3683000" imgH="1384300" progId="Equation.3">
                  <p:embed/>
                </p:oleObj>
              </mc:Choice>
              <mc:Fallback>
                <p:oleObj name="Equation" r:id="rId6" imgW="3683000" imgH="138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500" y="2351088"/>
                        <a:ext cx="9575800" cy="359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684787"/>
              </p:ext>
            </p:extLst>
          </p:nvPr>
        </p:nvGraphicFramePr>
        <p:xfrm>
          <a:off x="4267200" y="1676400"/>
          <a:ext cx="6651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" name="Equation" r:id="rId8" imgW="228600" imgH="215900" progId="Equation.3">
                  <p:embed/>
                </p:oleObj>
              </mc:Choice>
              <mc:Fallback>
                <p:oleObj name="Equation" r:id="rId8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1676400"/>
                        <a:ext cx="665163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177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word on errors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Screen Shot 2016-07-04 at 22.3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" y="1143000"/>
            <a:ext cx="11965752" cy="48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/>
              <a:t>Satellite gravimetry:</a:t>
            </a:r>
          </a:p>
          <a:p>
            <a:pPr lvl="1"/>
            <a:r>
              <a:rPr lang="en-US" b="1" dirty="0" smtClean="0"/>
              <a:t>Is a large adjustment problem</a:t>
            </a:r>
          </a:p>
          <a:p>
            <a:pPr lvl="1"/>
            <a:r>
              <a:rPr lang="en-US" b="1" dirty="0" smtClean="0"/>
              <a:t>Aims at describing a physical field with infinite degrees of freedom</a:t>
            </a:r>
          </a:p>
          <a:p>
            <a:pPr lvl="2"/>
            <a:r>
              <a:rPr lang="en-US" b="1" dirty="0" smtClean="0"/>
              <a:t>Numerous signal sources, with different wavelengths and frequencies (tides, astronomical bodies, atmosphere and ocean, hydrology, ice-loss, </a:t>
            </a:r>
            <a:r>
              <a:rPr lang="en-US" b="1" dirty="0"/>
              <a:t>GIA, </a:t>
            </a:r>
            <a:r>
              <a:rPr lang="en-US" b="1" dirty="0" err="1" smtClean="0"/>
              <a:t>megathrust</a:t>
            </a:r>
            <a:r>
              <a:rPr lang="en-US" b="1" dirty="0" smtClean="0"/>
              <a:t> earthquakes, mantle processes,</a:t>
            </a:r>
            <a:r>
              <a:rPr lang="is-IS" b="1" dirty="0" smtClean="0"/>
              <a:t>…)</a:t>
            </a:r>
          </a:p>
          <a:p>
            <a:pPr lvl="2"/>
            <a:r>
              <a:rPr lang="is-IS" b="1" dirty="0" smtClean="0"/>
              <a:t>Unmodelled or wrongly-modelled signals act as “errors” in the data</a:t>
            </a:r>
            <a:endParaRPr lang="en-US" b="1" dirty="0" smtClean="0"/>
          </a:p>
          <a:p>
            <a:pPr lvl="1"/>
            <a:r>
              <a:rPr lang="en-US" b="1" dirty="0" smtClean="0"/>
              <a:t>Requires global data to solve for parameters describing a global model</a:t>
            </a:r>
          </a:p>
          <a:p>
            <a:pPr lvl="1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Orbital elements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38200"/>
            <a:ext cx="6096000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76831" y="6096000"/>
            <a:ext cx="29151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https://</a:t>
            </a:r>
            <a:r>
              <a:rPr lang="en-GB" sz="1100" dirty="0" err="1"/>
              <a:t>en.wikipedia.org</a:t>
            </a:r>
            <a:r>
              <a:rPr lang="en-GB" sz="1100" dirty="0"/>
              <a:t>/wiki/</a:t>
            </a:r>
            <a:r>
              <a:rPr lang="en-GB" sz="1100" dirty="0" err="1"/>
              <a:t>Orbital_elements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80436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Data </a:t>
            </a:r>
            <a:r>
              <a:rPr lang="en-US" sz="3600" b="1" strike="sngStrike" dirty="0" smtClean="0"/>
              <a:t>assimilation</a:t>
            </a:r>
            <a:r>
              <a:rPr lang="en-US" sz="3600" b="1" dirty="0" smtClean="0"/>
              <a:t> inversion!</a:t>
            </a:r>
          </a:p>
          <a:p>
            <a:pPr marL="0" indent="0" algn="ctr">
              <a:buNone/>
            </a:pPr>
            <a:r>
              <a:rPr lang="en-US" sz="2800" b="1" dirty="0" smtClean="0"/>
              <a:t>(parameter estimation)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1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What is measured?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8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Newton, right?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1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77053</TotalTime>
  <Words>1652</Words>
  <Application>Microsoft Macintosh PowerPoint</Application>
  <PresentationFormat>Custom</PresentationFormat>
  <Paragraphs>405</Paragraphs>
  <Slides>64</Slides>
  <Notes>62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Office Theme</vt:lpstr>
      <vt:lpstr>Equation</vt:lpstr>
      <vt:lpstr>PowerPoint Presentation</vt:lpstr>
      <vt:lpstr>Typical Gravimetric satellite</vt:lpstr>
      <vt:lpstr>Nonsense!</vt:lpstr>
      <vt:lpstr>Summary</vt:lpstr>
      <vt:lpstr>About me</vt:lpstr>
      <vt:lpstr>Gravity</vt:lpstr>
      <vt:lpstr>Gravity</vt:lpstr>
      <vt:lpstr>Gravity</vt:lpstr>
      <vt:lpstr>Gravity</vt:lpstr>
      <vt:lpstr>Gravity</vt:lpstr>
      <vt:lpstr>Gravity: planetary case</vt:lpstr>
      <vt:lpstr>Gravity</vt:lpstr>
      <vt:lpstr>Cavendish experiment (1798)</vt:lpstr>
      <vt:lpstr>Measuring G: on-going efforts</vt:lpstr>
      <vt:lpstr>Measuring G: recent developments</vt:lpstr>
      <vt:lpstr>Gravity</vt:lpstr>
      <vt:lpstr>Gravity: terminology</vt:lpstr>
      <vt:lpstr>Gravity</vt:lpstr>
      <vt:lpstr>Gravity</vt:lpstr>
      <vt:lpstr>Gravity: up and down</vt:lpstr>
      <vt:lpstr>Gravity: up and down</vt:lpstr>
      <vt:lpstr>Gravity: up and down</vt:lpstr>
      <vt:lpstr>Gravity: Physics and Geometry</vt:lpstr>
      <vt:lpstr>Gravity: geoid</vt:lpstr>
      <vt:lpstr>Gravity</vt:lpstr>
      <vt:lpstr>Gravity: Time-varying</vt:lpstr>
      <vt:lpstr>Mass transport processes</vt:lpstr>
      <vt:lpstr>Gravity: Ice mass loss</vt:lpstr>
      <vt:lpstr>Gravity: Sea-level rise</vt:lpstr>
      <vt:lpstr>Gravity: Time-varying</vt:lpstr>
      <vt:lpstr>Gravity: Spatial resolution</vt:lpstr>
      <vt:lpstr>Gravity: motivation</vt:lpstr>
      <vt:lpstr>Gravity: motivation</vt:lpstr>
      <vt:lpstr>Measuring gravity</vt:lpstr>
      <vt:lpstr>Measurement Principles</vt:lpstr>
      <vt:lpstr>Satellite Missions</vt:lpstr>
      <vt:lpstr>Satellite Missions: GOCE</vt:lpstr>
      <vt:lpstr>Instrumentation</vt:lpstr>
      <vt:lpstr>Accelerometer</vt:lpstr>
      <vt:lpstr>GPS Receiver</vt:lpstr>
      <vt:lpstr>Star Tracker</vt:lpstr>
      <vt:lpstr>Inter-satellite ranging</vt:lpstr>
      <vt:lpstr>Data</vt:lpstr>
      <vt:lpstr>Accelerometer data </vt:lpstr>
      <vt:lpstr>Accelerometer data </vt:lpstr>
      <vt:lpstr>Orbit data </vt:lpstr>
      <vt:lpstr>Attitude data </vt:lpstr>
      <vt:lpstr>Methodology</vt:lpstr>
      <vt:lpstr>Newton’s equation</vt:lpstr>
      <vt:lpstr>Forces acting on the satellite</vt:lpstr>
      <vt:lpstr>Gravitational accelerations</vt:lpstr>
      <vt:lpstr>Non-gravitational accelerations</vt:lpstr>
      <vt:lpstr>Non-gravitational accelerations</vt:lpstr>
      <vt:lpstr>Non-gravitational accelerations</vt:lpstr>
      <vt:lpstr>Observation equation (epoch-wise)</vt:lpstr>
      <vt:lpstr>Gravity field parameters: Spherical harmonics</vt:lpstr>
      <vt:lpstr>Gravity field parameters: “mascons”</vt:lpstr>
      <vt:lpstr>Processing strategies</vt:lpstr>
      <vt:lpstr>Processing strategies: In-situ observations</vt:lpstr>
      <vt:lpstr>Processing strategies: Variational Equations</vt:lpstr>
      <vt:lpstr>A word on errors</vt:lpstr>
      <vt:lpstr>Summary</vt:lpstr>
      <vt:lpstr>Exercises</vt:lpstr>
      <vt:lpstr>Orbital elements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daylee</dc:creator>
  <cp:lastModifiedBy>Joao Encarnacao</cp:lastModifiedBy>
  <cp:revision>1557</cp:revision>
  <dcterms:created xsi:type="dcterms:W3CDTF">2013-04-10T01:39:17Z</dcterms:created>
  <dcterms:modified xsi:type="dcterms:W3CDTF">2017-07-27T06:47:20Z</dcterms:modified>
</cp:coreProperties>
</file>